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373" r:id="rId4"/>
    <p:sldId id="364" r:id="rId5"/>
    <p:sldId id="259" r:id="rId6"/>
    <p:sldId id="368" r:id="rId7"/>
    <p:sldId id="362" r:id="rId8"/>
    <p:sldId id="371" r:id="rId9"/>
    <p:sldId id="267" r:id="rId10"/>
    <p:sldId id="374" r:id="rId11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49" autoAdjust="0"/>
    <p:restoredTop sz="94660"/>
  </p:normalViewPr>
  <p:slideViewPr>
    <p:cSldViewPr snapToGrid="0">
      <p:cViewPr varScale="1">
        <p:scale>
          <a:sx n="86" d="100"/>
          <a:sy n="86" d="100"/>
        </p:scale>
        <p:origin x="54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sv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6A0D0-E747-4B3E-9726-AEDEA476C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2A072-C4AD-4809-927B-7D2B53EA1D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CDE58-63E5-48AF-96F9-062AFA639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BB40F-80D0-4CA9-8FB5-93E45335C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15653-EF41-45C6-89CD-49694D943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0146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4C64A-6992-4929-BD11-3BDB4BA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F30915-96C9-4CC7-B7A0-B8E345908E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BD657-2958-4A84-A21D-F093E19BE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76E81-6FEF-451F-A112-89EB10307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3B11D-405A-4FDF-A3E6-A293C5A3F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28559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9062FD-CED7-4CD4-A499-709F954B0F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04CB2-9325-4EFE-80DC-5739345F5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4CDA72-6809-4A07-B957-4A0A73D12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3109A6-830F-4B00-B0C5-E8D80006E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7C12-F009-4BE9-96B2-44E552F65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78717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453494" y="1113971"/>
            <a:ext cx="3285012" cy="4630057"/>
          </a:xfrm>
        </p:spPr>
        <p:txBody>
          <a:bodyPr/>
          <a:lstStyle/>
          <a:p>
            <a:endParaRPr lang="id-ID"/>
          </a:p>
        </p:txBody>
      </p:sp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9786330B-36CB-459A-B9FD-CDE7565F73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4686300" cy="3467861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446729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556828" y="1466850"/>
            <a:ext cx="3257550" cy="4722935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902876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1028700" y="1572533"/>
            <a:ext cx="5314950" cy="3712934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939037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4631071" y="-1"/>
            <a:ext cx="7560929" cy="4528457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990719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3">
            <a:extLst>
              <a:ext uri="{FF2B5EF4-FFF2-40B4-BE49-F238E27FC236}">
                <a16:creationId xmlns:a16="http://schemas.microsoft.com/office/drawing/2014/main" id="{B243435C-796F-488F-BF1D-9001E856C8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4100" y="838200"/>
            <a:ext cx="5314950" cy="5181600"/>
          </a:xfrm>
        </p:spPr>
        <p:txBody>
          <a:bodyPr/>
          <a:lstStyle/>
          <a:p>
            <a:endParaRPr lang="id-ID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D1FBFA8-948D-497B-9EB6-9062434856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915150" y="3429000"/>
            <a:ext cx="3562350" cy="222885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30719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76B91-A446-44B3-8987-672F571FC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0EDCD-E156-45C6-81CA-3D4F9837B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E32B3-B5B7-4F34-9268-F64D41390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EBEEA-7911-4D42-B7E0-3E3199440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55BF22-3703-448E-A9D7-631B7B8A7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06456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0F9EC-4328-4C7F-AA06-16F365812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218E7-DC10-4F08-B830-C18977843A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E4C35-7CAB-4A1B-9378-47CC6DF7C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85A58-6030-4E85-A0B7-CE03F0F71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FF9D6-DC7E-4CB2-B71C-03369ED66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92759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82A73-A3F8-4F4B-9B80-13BB5C6C8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8A9C9-62C6-4A6C-9BA1-0A48136BB1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953EC5-02F4-4434-B514-450D76B44F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96747B-C3F3-4DEC-81BC-2303300C7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27658E-020F-4BBC-9844-206ED4647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82631F-CE95-4271-8742-EFB3667D2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86806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FB464-FEDB-4F25-9FE8-447608C48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F8EC5F-C080-402B-A89C-FCC225546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B597D7-7462-42C1-82E5-9ECC49EEF1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00C61B-DB0F-41C5-8C27-2B20D08B8A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2E0E8A-53E5-48A4-85D4-8464F3C0D8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C40F5A-71CE-4C31-87CF-D84105DE5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0D5653-4AE2-4A12-8B17-343867AFB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EE4792-322A-46A2-9A38-1FFAF78A3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3422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01F64-B932-484F-A20F-A53A7B1C9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16788E-582C-45FD-B4E2-BFFC72C23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9CD1F1-5704-492B-A2D5-14B92E9BB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3F55C5-3F80-4DBC-9BE8-95AAFA5FC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91357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FDF995-18CA-4441-97D2-431AD986F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242054-D5C9-46E5-AACF-ACC0C35D2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B8277-CA89-4D0F-A32D-47E8BA7A0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96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6734A-9210-4175-80F1-4C23CDC4E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76BF3-3871-41D6-9E4A-10C64ED75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A1CCF0-63D0-457D-84F5-FC3D90721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C719AB-36FE-464D-BB50-E61AC1DD3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31EA0-C95B-4BD0-9612-4514B1995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093125-1E7C-4332-A673-BDADB6469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01038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AEBA4-70FA-4161-B483-63EC931B3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F6D73C-0C1E-444B-A7DD-680B14034C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FFA8BB-7F41-4459-ADB9-5560B64441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02A7E7-857E-4B78-873C-707360C17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F8B6F-F25E-41B0-AD02-A0C07257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B3B79-93E9-4738-8778-1E3D724B1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64539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1EB4EF-F917-4313-9CB5-42CD6DF30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0A16B-EB1C-4D9E-A4EC-3C0AFD9B9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FC187-0A1B-4409-A65A-0CC5DD9F9A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A1BEF-64E3-4BE3-A09C-3A8B780EF4A2}" type="datetimeFigureOut">
              <a:rPr lang="id-ID" smtClean="0"/>
              <a:t>15/07/2020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AEF4C-7BFA-4C0D-A141-DADC5E505D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9D023-5C3B-41E0-A8FE-BCF492C52F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F7322-8426-469A-BFF3-453EA8F06D8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44057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708" r:id="rId15"/>
    <p:sldLayoutId id="214748367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sv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F8E0DA8-3B72-4E9A-ABFD-173A598C5540}"/>
              </a:ext>
            </a:extLst>
          </p:cNvPr>
          <p:cNvSpPr/>
          <p:nvPr/>
        </p:nvSpPr>
        <p:spPr>
          <a:xfrm>
            <a:off x="3724978" y="914400"/>
            <a:ext cx="3476125" cy="503645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TextBox 8"/>
          <p:cNvSpPr txBox="1">
            <a:spLocks noChangeArrowheads="1"/>
          </p:cNvSpPr>
          <p:nvPr/>
        </p:nvSpPr>
        <p:spPr bwMode="auto">
          <a:xfrm>
            <a:off x="1625520" y="6075778"/>
            <a:ext cx="860849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sz="4000" b="1" dirty="0">
                <a:latin typeface="IBM Plex Mono Medium" panose="020B0609050203000203" pitchFamily="49" charset="0"/>
                <a:ea typeface="Questrial"/>
                <a:cs typeface="Questrial"/>
              </a:rPr>
              <a:t>Health Planner Application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646058" y="4685935"/>
            <a:ext cx="3317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spc="600" dirty="0">
                <a:latin typeface="Algerian" panose="04020705040A02060702" pitchFamily="82" charset="0"/>
              </a:rPr>
              <a:t>Cloud Racer Team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8C14DE-A311-47A1-A1F7-46874B4A48F4}"/>
              </a:ext>
            </a:extLst>
          </p:cNvPr>
          <p:cNvSpPr/>
          <p:nvPr/>
        </p:nvSpPr>
        <p:spPr>
          <a:xfrm>
            <a:off x="7201103" y="907143"/>
            <a:ext cx="716439" cy="503645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3BFFB1E0-0368-4215-95C2-AD29C5303C0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00" r="14600"/>
          <a:stretch>
            <a:fillRect/>
          </a:stretch>
        </p:blipFill>
        <p:spPr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C43FD7A-D0E5-4A5B-B1F3-7FCA213ADA19}"/>
              </a:ext>
            </a:extLst>
          </p:cNvPr>
          <p:cNvSpPr txBox="1"/>
          <p:nvPr/>
        </p:nvSpPr>
        <p:spPr>
          <a:xfrm>
            <a:off x="2908508" y="76327"/>
            <a:ext cx="10201099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solidFill>
                  <a:schemeClr val="bg2">
                    <a:lumMod val="50000"/>
                  </a:schemeClr>
                </a:solidFill>
                <a:latin typeface="Lato" panose="020F0502020204030203" pitchFamily="34" charset="0"/>
              </a:rPr>
              <a:t>Our Success is to know even one life has breathed easier because of our efforts. We are here for you.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F44CC2-E22D-474D-AA88-8E971D01F2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F41179-7CD8-48F0-BAD8-5C37D8526F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rcRect l="40520" r="27332"/>
          <a:stretch/>
        </p:blipFill>
        <p:spPr>
          <a:xfrm>
            <a:off x="4453494" y="1084815"/>
            <a:ext cx="3285012" cy="4681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48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2C3ECC7-5984-4554-A914-04C31F8493D0}"/>
              </a:ext>
            </a:extLst>
          </p:cNvPr>
          <p:cNvSpPr/>
          <p:nvPr/>
        </p:nvSpPr>
        <p:spPr bwMode="auto">
          <a:xfrm>
            <a:off x="6442755" y="2900662"/>
            <a:ext cx="2568761" cy="271938"/>
          </a:xfrm>
          <a:prstGeom prst="rect">
            <a:avLst/>
          </a:prstGeom>
          <a:solidFill>
            <a:srgbClr val="327A5F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 dirty="0">
              <a:ln>
                <a:noFill/>
              </a:ln>
              <a:solidFill>
                <a:schemeClr val="hlink"/>
              </a:solidFill>
              <a:effectLst/>
              <a:latin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DE7063-419F-4ADC-8FE8-E4A9A6A07944}"/>
              </a:ext>
            </a:extLst>
          </p:cNvPr>
          <p:cNvSpPr txBox="1"/>
          <p:nvPr/>
        </p:nvSpPr>
        <p:spPr>
          <a:xfrm>
            <a:off x="405262" y="915245"/>
            <a:ext cx="271895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Sprint – I (06 Apr-25 April-2020)</a:t>
            </a:r>
          </a:p>
          <a:p>
            <a:r>
              <a:rPr lang="en-US" sz="1200" b="1" dirty="0">
                <a:solidFill>
                  <a:srgbClr val="002060"/>
                </a:solidFill>
                <a:latin typeface="IBM Plex Arabic Medium" panose="020B0603050203000203" pitchFamily="34" charset="-78"/>
                <a:cs typeface="IBM Plex Arabic Medium" panose="020B0603050203000203" pitchFamily="34" charset="-78"/>
              </a:rPr>
              <a:t>Learning</a:t>
            </a:r>
            <a:endParaRPr lang="en-IN" sz="1200" b="1" dirty="0">
              <a:solidFill>
                <a:srgbClr val="002060"/>
              </a:solidFill>
              <a:latin typeface="IBM Plex Arabic Medium" panose="020B0603050203000203" pitchFamily="34" charset="-78"/>
              <a:cs typeface="IBM Plex Arabic Medium" panose="020B0603050203000203" pitchFamily="34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48B967-8911-4699-ACD3-E34E191CEFF1}"/>
              </a:ext>
            </a:extLst>
          </p:cNvPr>
          <p:cNvSpPr txBox="1"/>
          <p:nvPr/>
        </p:nvSpPr>
        <p:spPr>
          <a:xfrm>
            <a:off x="3622954" y="894395"/>
            <a:ext cx="239121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Sprint – II (27 April- 16 May)</a:t>
            </a:r>
          </a:p>
          <a:p>
            <a:r>
              <a:rPr lang="en-US" sz="1200" b="1" dirty="0">
                <a:solidFill>
                  <a:srgbClr val="002060"/>
                </a:solidFill>
                <a:latin typeface="IBM Plex Arabic Medium" panose="020B0603050203000203" pitchFamily="34" charset="-78"/>
                <a:cs typeface="IBM Plex Arabic Medium" panose="020B0603050203000203" pitchFamily="34" charset="-78"/>
              </a:rPr>
              <a:t>Architect &amp; Prototype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342D6BB-5630-4B06-9427-BC6E5F4037D6}"/>
              </a:ext>
            </a:extLst>
          </p:cNvPr>
          <p:cNvSpPr txBox="1"/>
          <p:nvPr/>
        </p:nvSpPr>
        <p:spPr>
          <a:xfrm>
            <a:off x="6231578" y="865292"/>
            <a:ext cx="288995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Sprint– III (18 May-12 June)</a:t>
            </a:r>
          </a:p>
          <a:p>
            <a:r>
              <a:rPr lang="en-US" sz="1200" b="1" dirty="0">
                <a:solidFill>
                  <a:srgbClr val="002060"/>
                </a:solidFill>
                <a:latin typeface="IBM Plex Arabic Medium" panose="020B0603050203000203" pitchFamily="34" charset="-78"/>
                <a:cs typeface="IBM Plex Arabic Medium" panose="020B0603050203000203" pitchFamily="34" charset="-78"/>
              </a:rPr>
              <a:t>Build and Integrate the Solution</a:t>
            </a:r>
          </a:p>
          <a:p>
            <a:endParaRPr lang="en-US" sz="1200" b="1" dirty="0">
              <a:solidFill>
                <a:schemeClr val="accent2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CD652A-9564-4BEF-963E-DE26A4194567}"/>
              </a:ext>
            </a:extLst>
          </p:cNvPr>
          <p:cNvSpPr/>
          <p:nvPr/>
        </p:nvSpPr>
        <p:spPr bwMode="auto">
          <a:xfrm>
            <a:off x="405262" y="2895600"/>
            <a:ext cx="3099938" cy="277000"/>
          </a:xfrm>
          <a:prstGeom prst="rect">
            <a:avLst/>
          </a:prstGeom>
          <a:solidFill>
            <a:srgbClr val="A90745"/>
          </a:solidFill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 dirty="0">
              <a:ln>
                <a:noFill/>
              </a:ln>
              <a:solidFill>
                <a:schemeClr val="hlink"/>
              </a:solidFill>
              <a:effectLst/>
              <a:latin typeface="Arial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9B0A29-8971-418A-A5CB-B697DBF2018E}"/>
              </a:ext>
            </a:extLst>
          </p:cNvPr>
          <p:cNvSpPr txBox="1"/>
          <p:nvPr/>
        </p:nvSpPr>
        <p:spPr>
          <a:xfrm>
            <a:off x="742171" y="3491358"/>
            <a:ext cx="288078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chemeClr val="accent2"/>
                </a:solidFill>
              </a:rPr>
              <a:t>Sprint - 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IBM Learning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Knowledge Sharing  sessions</a:t>
            </a:r>
          </a:p>
          <a:p>
            <a:endParaRPr lang="en-IN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4131E2E-CC67-414A-BDF6-941B2E2A01AD}"/>
              </a:ext>
            </a:extLst>
          </p:cNvPr>
          <p:cNvSpPr txBox="1"/>
          <p:nvPr/>
        </p:nvSpPr>
        <p:spPr>
          <a:xfrm>
            <a:off x="3553752" y="3457472"/>
            <a:ext cx="290545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chemeClr val="accent2"/>
                </a:solidFill>
              </a:rPr>
              <a:t>Sprint - II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Implement Seed Project on OpenShift Cluster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Build the Overall 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Prototype the User Interface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400" dirty="0"/>
          </a:p>
          <a:p>
            <a:endParaRPr lang="en-IN" sz="1400" dirty="0">
              <a:solidFill>
                <a:srgbClr val="C0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E18C67-C3A1-427B-AFF4-45BAF616A52B}"/>
              </a:ext>
            </a:extLst>
          </p:cNvPr>
          <p:cNvSpPr txBox="1"/>
          <p:nvPr/>
        </p:nvSpPr>
        <p:spPr>
          <a:xfrm>
            <a:off x="6451709" y="3491358"/>
            <a:ext cx="2764265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chemeClr val="accent2"/>
                </a:solidFill>
              </a:rPr>
              <a:t>Sprint - III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Implement the API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Implement the Watson Service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Implement the COVID 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Implement the new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Integrate the application</a:t>
            </a:r>
          </a:p>
          <a:p>
            <a:endParaRPr lang="en-IN" sz="1400" dirty="0"/>
          </a:p>
          <a:p>
            <a:endParaRPr lang="en-IN" sz="1400" dirty="0">
              <a:solidFill>
                <a:srgbClr val="C00000"/>
              </a:solidFill>
            </a:endParaRPr>
          </a:p>
        </p:txBody>
      </p:sp>
      <p:pic>
        <p:nvPicPr>
          <p:cNvPr id="21" name="Graphic 20" descr="Marker">
            <a:extLst>
              <a:ext uri="{FF2B5EF4-FFF2-40B4-BE49-F238E27FC236}">
                <a16:creationId xmlns:a16="http://schemas.microsoft.com/office/drawing/2014/main" id="{1DB86AD9-4152-4228-A5D9-466350C02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19697" y="1403836"/>
            <a:ext cx="1333501" cy="133350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1A2DEF9B-5B70-4106-9E82-21F238BCE502}"/>
              </a:ext>
            </a:extLst>
          </p:cNvPr>
          <p:cNvSpPr/>
          <p:nvPr/>
        </p:nvSpPr>
        <p:spPr>
          <a:xfrm>
            <a:off x="3496149" y="2895600"/>
            <a:ext cx="2941411" cy="277000"/>
          </a:xfrm>
          <a:prstGeom prst="rect">
            <a:avLst/>
          </a:prstGeom>
          <a:solidFill>
            <a:srgbClr val="DEB41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2200" dirty="0">
              <a:solidFill>
                <a:schemeClr val="hlink"/>
              </a:solidFill>
              <a:latin typeface="Arial" charset="0"/>
            </a:endParaRPr>
          </a:p>
        </p:txBody>
      </p:sp>
      <p:pic>
        <p:nvPicPr>
          <p:cNvPr id="25" name="Graphic 24" descr="Marker">
            <a:extLst>
              <a:ext uri="{FF2B5EF4-FFF2-40B4-BE49-F238E27FC236}">
                <a16:creationId xmlns:a16="http://schemas.microsoft.com/office/drawing/2014/main" id="{95E4E71F-D10B-48FA-A312-62C33E9CF6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5321" y="1372008"/>
            <a:ext cx="1333501" cy="133350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5C76CA6-3920-4858-8E67-BC7356CC9060}"/>
              </a:ext>
            </a:extLst>
          </p:cNvPr>
          <p:cNvSpPr/>
          <p:nvPr/>
        </p:nvSpPr>
        <p:spPr bwMode="auto">
          <a:xfrm>
            <a:off x="9011516" y="2904502"/>
            <a:ext cx="2636695" cy="268098"/>
          </a:xfrm>
          <a:prstGeom prst="rect">
            <a:avLst/>
          </a:prstGeom>
          <a:solidFill>
            <a:srgbClr val="A90745"/>
          </a:solidFill>
          <a:ln>
            <a:solidFill>
              <a:schemeClr val="accent6">
                <a:lumMod val="20000"/>
                <a:lumOff val="80000"/>
              </a:schemeClr>
            </a:solidFill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200" b="0" i="0" u="none" strike="noStrike" cap="none" normalizeH="0" baseline="0" dirty="0">
              <a:ln>
                <a:noFill/>
              </a:ln>
              <a:solidFill>
                <a:schemeClr val="hlink"/>
              </a:solidFill>
              <a:effectLst/>
              <a:highlight>
                <a:srgbClr val="00FF00"/>
              </a:highlight>
              <a:latin typeface="Arial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EAA940-3E09-4996-B765-410EB749DE3E}"/>
              </a:ext>
            </a:extLst>
          </p:cNvPr>
          <p:cNvSpPr txBox="1"/>
          <p:nvPr/>
        </p:nvSpPr>
        <p:spPr>
          <a:xfrm>
            <a:off x="9250993" y="3491358"/>
            <a:ext cx="2362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chemeClr val="accent2"/>
                </a:solidFill>
              </a:rPr>
              <a:t>Sprint - IV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Implement the CI/CD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Test and fix the Issues</a:t>
            </a:r>
          </a:p>
          <a:p>
            <a:endParaRPr lang="en-IN" sz="1400" dirty="0">
              <a:solidFill>
                <a:srgbClr val="C00000"/>
              </a:solidFill>
            </a:endParaRPr>
          </a:p>
        </p:txBody>
      </p:sp>
      <p:pic>
        <p:nvPicPr>
          <p:cNvPr id="31" name="Graphic 30" descr="Marker">
            <a:extLst>
              <a:ext uri="{FF2B5EF4-FFF2-40B4-BE49-F238E27FC236}">
                <a16:creationId xmlns:a16="http://schemas.microsoft.com/office/drawing/2014/main" id="{86099D16-A8BA-4E60-B0C0-CE8C249118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705743" y="1424034"/>
            <a:ext cx="1333501" cy="1333501"/>
          </a:xfrm>
          <a:prstGeom prst="rect">
            <a:avLst/>
          </a:prstGeom>
        </p:spPr>
      </p:pic>
      <p:pic>
        <p:nvPicPr>
          <p:cNvPr id="33" name="Graphic 32" descr="Marker">
            <a:extLst>
              <a:ext uri="{FF2B5EF4-FFF2-40B4-BE49-F238E27FC236}">
                <a16:creationId xmlns:a16="http://schemas.microsoft.com/office/drawing/2014/main" id="{FADB2DB9-520D-4463-80FA-8242EB41A6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153057" y="1422886"/>
            <a:ext cx="1333501" cy="1333501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E05888F7-41A2-42D7-AEDB-564CB1B92A0C}"/>
              </a:ext>
            </a:extLst>
          </p:cNvPr>
          <p:cNvSpPr txBox="1"/>
          <p:nvPr/>
        </p:nvSpPr>
        <p:spPr>
          <a:xfrm>
            <a:off x="9215974" y="858108"/>
            <a:ext cx="251882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50"/>
                </a:solidFill>
              </a:rPr>
              <a:t>Sprint– IV (15 June-04 July)</a:t>
            </a:r>
          </a:p>
          <a:p>
            <a:r>
              <a:rPr lang="en-US" sz="1200" b="1" dirty="0">
                <a:solidFill>
                  <a:srgbClr val="002060"/>
                </a:solidFill>
                <a:latin typeface="IBM Plex Arabic Medium" panose="020B0603050203000203" pitchFamily="34" charset="-78"/>
                <a:cs typeface="IBM Plex Arabic Medium" panose="020B0603050203000203" pitchFamily="34" charset="-78"/>
              </a:rPr>
              <a:t>Implement the CI/CD Pipeline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F1035DB-34D7-40F2-AFB5-6E223572CE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2295" y="48569"/>
            <a:ext cx="637663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id-ID"/>
            </a:defPPr>
            <a:lvl1pPr>
              <a:defRPr sz="4000" b="1" spc="300">
                <a:latin typeface="Algerian" panose="04020705040A02060702" pitchFamily="82" charset="0"/>
                <a:ea typeface="Questrial"/>
                <a:cs typeface="Questrial"/>
              </a:defRPr>
            </a:lvl1pPr>
            <a:lvl2pPr marL="742950" indent="-285750">
              <a:defRPr>
                <a:latin typeface="Calibri" panose="020F0502020204030204" pitchFamily="34" charset="0"/>
              </a:defRPr>
            </a:lvl2pPr>
            <a:lvl3pPr marL="1143000" indent="-228600">
              <a:defRPr>
                <a:latin typeface="Calibri" panose="020F0502020204030204" pitchFamily="34" charset="0"/>
              </a:defRPr>
            </a:lvl3pPr>
            <a:lvl4pPr marL="1600200" indent="-228600">
              <a:defRPr>
                <a:latin typeface="Calibri" panose="020F0502020204030204" pitchFamily="34" charset="0"/>
              </a:defRPr>
            </a:lvl4pPr>
            <a:lvl5pPr marL="2057400" indent="-228600">
              <a:defRPr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9pPr>
          </a:lstStyle>
          <a:p>
            <a:r>
              <a:rPr lang="en-US" dirty="0"/>
              <a:t>sprints</a:t>
            </a:r>
          </a:p>
        </p:txBody>
      </p:sp>
    </p:spTree>
    <p:extLst>
      <p:ext uri="{BB962C8B-B14F-4D97-AF65-F5344CB8AC3E}">
        <p14:creationId xmlns:p14="http://schemas.microsoft.com/office/powerpoint/2010/main" val="2514991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2DCC74C-1E24-48FA-A0DB-5B816460699C}"/>
              </a:ext>
            </a:extLst>
          </p:cNvPr>
          <p:cNvSpPr/>
          <p:nvPr/>
        </p:nvSpPr>
        <p:spPr>
          <a:xfrm>
            <a:off x="571953" y="415060"/>
            <a:ext cx="5808096" cy="535966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7" name="TextBox 6"/>
          <p:cNvSpPr txBox="1"/>
          <p:nvPr/>
        </p:nvSpPr>
        <p:spPr>
          <a:xfrm>
            <a:off x="1283609" y="1843950"/>
            <a:ext cx="3960584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IBM Plex Mono Medium" panose="020B0609050203000203" pitchFamily="49" charset="0"/>
              </a:rPr>
              <a:t>Overview of Application</a:t>
            </a:r>
          </a:p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000" dirty="0">
              <a:latin typeface="IBM Plex Mono Medium" panose="020B0609050203000203" pitchFamily="49" charset="0"/>
            </a:endParaRPr>
          </a:p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IBM Plex Mono Medium" panose="020B0609050203000203" pitchFamily="49" charset="0"/>
              </a:rPr>
              <a:t>Overall Architecture of the Solution</a:t>
            </a:r>
          </a:p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sz="2000" dirty="0">
              <a:latin typeface="IBM Plex Mono Medium" panose="020B0609050203000203" pitchFamily="49" charset="0"/>
            </a:endParaRPr>
          </a:p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IBM Plex Mono Medium" panose="020B0609050203000203" pitchFamily="49" charset="0"/>
              </a:rPr>
              <a:t>Demo of the Application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dirty="0">
              <a:latin typeface="IBM Plex Mono Medium" panose="020B0609050203000203" pitchFamily="49" charset="0"/>
            </a:endParaRPr>
          </a:p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IBM Plex Mono Medium" panose="020B0609050203000203" pitchFamily="49" charset="0"/>
              </a:rPr>
              <a:t>DevOps Implementation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dirty="0">
              <a:latin typeface="IBM Plex Mono Medium" panose="020B0609050203000203" pitchFamily="49" charset="0"/>
            </a:endParaRPr>
          </a:p>
          <a:p>
            <a:pPr marL="171450" indent="-1714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000" dirty="0">
                <a:latin typeface="IBM Plex Mono Medium" panose="020B0609050203000203" pitchFamily="49" charset="0"/>
              </a:rPr>
              <a:t>Summary</a:t>
            </a:r>
          </a:p>
        </p:txBody>
      </p:sp>
      <p:sp>
        <p:nvSpPr>
          <p:cNvPr id="8" name="TextBox 8"/>
          <p:cNvSpPr txBox="1">
            <a:spLocks noChangeArrowheads="1"/>
          </p:cNvSpPr>
          <p:nvPr/>
        </p:nvSpPr>
        <p:spPr bwMode="auto">
          <a:xfrm>
            <a:off x="1327013" y="865940"/>
            <a:ext cx="5140461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sz="4000" b="1" spc="600" dirty="0">
                <a:latin typeface="IBM Plex Mono Medium" panose="020B0609050203000203" pitchFamily="49" charset="0"/>
                <a:ea typeface="Questrial"/>
                <a:cs typeface="Questrial"/>
              </a:rPr>
              <a:t>AGENDA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7AA0A22-595B-4AAD-94AF-5CB7DDB4F1EE}"/>
              </a:ext>
            </a:extLst>
          </p:cNvPr>
          <p:cNvSpPr/>
          <p:nvPr/>
        </p:nvSpPr>
        <p:spPr>
          <a:xfrm>
            <a:off x="571954" y="5774724"/>
            <a:ext cx="9065645" cy="6682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4" name="Picture Placeholder 3" descr="A view of a snow covered mountain&#10;&#10;Description automatically generated">
            <a:extLst>
              <a:ext uri="{FF2B5EF4-FFF2-40B4-BE49-F238E27FC236}">
                <a16:creationId xmlns:a16="http://schemas.microsoft.com/office/drawing/2014/main" id="{B540B3BE-9CDA-41DD-BB01-F4587008C68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756" r="32756"/>
          <a:stretch>
            <a:fillRect/>
          </a:stretch>
        </p:blipFill>
        <p:spPr>
          <a:xfrm>
            <a:off x="6380049" y="415060"/>
            <a:ext cx="3257550" cy="5391150"/>
          </a:xfrm>
        </p:spPr>
      </p:pic>
    </p:spTree>
    <p:extLst>
      <p:ext uri="{BB962C8B-B14F-4D97-AF65-F5344CB8AC3E}">
        <p14:creationId xmlns:p14="http://schemas.microsoft.com/office/powerpoint/2010/main" val="3922746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605EE7-F8F2-4C22-9875-B42BDDE6D817}"/>
              </a:ext>
            </a:extLst>
          </p:cNvPr>
          <p:cNvSpPr txBox="1"/>
          <p:nvPr/>
        </p:nvSpPr>
        <p:spPr>
          <a:xfrm>
            <a:off x="3007288" y="4206673"/>
            <a:ext cx="340246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Lato" panose="020F0502020204030203" pitchFamily="34" charset="0"/>
              </a:rPr>
              <a:t>Ability for Patients using a secure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Lato" panose="020F0502020204030203" pitchFamily="34" charset="0"/>
              </a:rPr>
              <a:t>login to self register on the Portal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C299C08-378D-4648-8BA1-0F3151C95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64" y="146448"/>
            <a:ext cx="5758247" cy="340462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6BF677B-BAFC-4FC9-9B9E-74563BD522A8}"/>
              </a:ext>
            </a:extLst>
          </p:cNvPr>
          <p:cNvSpPr/>
          <p:nvPr/>
        </p:nvSpPr>
        <p:spPr>
          <a:xfrm>
            <a:off x="8372474" y="0"/>
            <a:ext cx="381952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B17072-86CE-4392-849B-F0CF166EF5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9107" y="544934"/>
            <a:ext cx="3397718" cy="23083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sz="4000" b="1" spc="300" dirty="0">
                <a:latin typeface="Algerian" panose="04020705040A02060702" pitchFamily="82" charset="0"/>
                <a:ea typeface="Questrial"/>
                <a:cs typeface="Questrial"/>
              </a:rPr>
              <a:t>overview</a:t>
            </a:r>
          </a:p>
          <a:p>
            <a:pPr>
              <a:defRPr/>
            </a:pPr>
            <a:endParaRPr lang="en-US" sz="4000" b="1" spc="300" dirty="0">
              <a:latin typeface="Algerian" panose="04020705040A02060702" pitchFamily="82" charset="0"/>
              <a:ea typeface="Questrial"/>
              <a:cs typeface="Questrial"/>
            </a:endParaRPr>
          </a:p>
          <a:p>
            <a:pPr marL="571500" indent="-571500">
              <a:buFont typeface="Arial" panose="020B0604020202020204" pitchFamily="34" charset="0"/>
              <a:buChar char="•"/>
              <a:defRPr/>
            </a:pPr>
            <a:r>
              <a:rPr lang="en-US" sz="1600" b="1" spc="300" dirty="0">
                <a:latin typeface="Algerian" panose="04020705040A02060702" pitchFamily="82" charset="0"/>
                <a:ea typeface="Questrial"/>
                <a:cs typeface="Questrial"/>
              </a:rPr>
              <a:t>Register Patients</a:t>
            </a:r>
          </a:p>
          <a:p>
            <a:pPr marL="571500" indent="-571500">
              <a:buFont typeface="Arial" panose="020B0604020202020204" pitchFamily="34" charset="0"/>
              <a:buChar char="•"/>
              <a:defRPr/>
            </a:pPr>
            <a:endParaRPr lang="en-US" sz="1600" b="1" spc="300" dirty="0">
              <a:latin typeface="Algerian" panose="04020705040A02060702" pitchFamily="82" charset="0"/>
              <a:ea typeface="Questrial"/>
              <a:cs typeface="Questrial"/>
            </a:endParaRPr>
          </a:p>
          <a:p>
            <a:pPr marL="571500" indent="-571500">
              <a:buFont typeface="Arial" panose="020B0604020202020204" pitchFamily="34" charset="0"/>
              <a:buChar char="•"/>
              <a:defRPr/>
            </a:pPr>
            <a:r>
              <a:rPr lang="en-US" sz="1600" b="1" spc="300" dirty="0">
                <a:latin typeface="Algerian" panose="04020705040A02060702" pitchFamily="82" charset="0"/>
                <a:ea typeface="Questrial"/>
                <a:cs typeface="Questrial"/>
              </a:rPr>
              <a:t>View list of patients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63A3C8-91D6-4384-BCEE-AA637A10ED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139"/>
          <a:stretch/>
        </p:blipFill>
        <p:spPr>
          <a:xfrm>
            <a:off x="1863266" y="3409030"/>
            <a:ext cx="6183418" cy="322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464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7605EE7-F8F2-4C22-9875-B42BDDE6D817}"/>
              </a:ext>
            </a:extLst>
          </p:cNvPr>
          <p:cNvSpPr txBox="1"/>
          <p:nvPr/>
        </p:nvSpPr>
        <p:spPr>
          <a:xfrm>
            <a:off x="3007288" y="4206673"/>
            <a:ext cx="340246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Lato" panose="020F0502020204030203" pitchFamily="34" charset="0"/>
              </a:rPr>
              <a:t>Ability for Patients using a secure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Lato" panose="020F0502020204030203" pitchFamily="34" charset="0"/>
              </a:rPr>
              <a:t>login to self register on the Portal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BF677B-BAFC-4FC9-9B9E-74563BD522A8}"/>
              </a:ext>
            </a:extLst>
          </p:cNvPr>
          <p:cNvSpPr/>
          <p:nvPr/>
        </p:nvSpPr>
        <p:spPr>
          <a:xfrm>
            <a:off x="8372474" y="0"/>
            <a:ext cx="381952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1B17072-86CE-4392-849B-F0CF166EF5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9107" y="544934"/>
            <a:ext cx="3089710" cy="3170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defRPr/>
            </a:pPr>
            <a:r>
              <a:rPr lang="en-US" sz="4000" b="1" spc="300" dirty="0">
                <a:latin typeface="Algerian" panose="04020705040A02060702" pitchFamily="82" charset="0"/>
                <a:ea typeface="Questrial"/>
                <a:cs typeface="Questrial"/>
              </a:rPr>
              <a:t>User friendly UI with a new look and feel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B226C8-602C-4AC4-8647-F1236418B4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46"/>
          <a:stretch/>
        </p:blipFill>
        <p:spPr>
          <a:xfrm>
            <a:off x="494266" y="1317224"/>
            <a:ext cx="7396368" cy="422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3061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E736558A-C01C-4F06-B964-BFE2B3553FE7}"/>
              </a:ext>
            </a:extLst>
          </p:cNvPr>
          <p:cNvSpPr/>
          <p:nvPr/>
        </p:nvSpPr>
        <p:spPr>
          <a:xfrm>
            <a:off x="8604985" y="0"/>
            <a:ext cx="3587016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8726981" y="532902"/>
            <a:ext cx="3475493" cy="3170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sz="4000" b="1" spc="300" dirty="0">
                <a:latin typeface="Algerian" panose="04020705040A02060702" pitchFamily="82" charset="0"/>
                <a:ea typeface="Questrial"/>
                <a:cs typeface="Questrial"/>
              </a:rPr>
              <a:t>SELF REGISTER</a:t>
            </a:r>
          </a:p>
          <a:p>
            <a:pPr eaLnBrk="1" hangingPunct="1"/>
            <a:r>
              <a:rPr lang="en-US" sz="4000" b="1" spc="300" dirty="0">
                <a:latin typeface="Algerian" panose="04020705040A02060702" pitchFamily="82" charset="0"/>
                <a:ea typeface="Questrial"/>
                <a:cs typeface="Questrial"/>
              </a:rPr>
              <a:t>&amp; </a:t>
            </a:r>
          </a:p>
          <a:p>
            <a:pPr eaLnBrk="1" hangingPunct="1"/>
            <a:r>
              <a:rPr lang="en-US" sz="4000" b="1" spc="300" dirty="0">
                <a:latin typeface="Algerian" panose="04020705040A02060702" pitchFamily="82" charset="0"/>
                <a:ea typeface="Questrial"/>
                <a:cs typeface="Questrial"/>
              </a:rPr>
              <a:t>Secure login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128EEB-727E-4302-AA20-55383DE71DA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04B5BD-E8FC-4CD7-9CBE-A7302CB3CE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563"/>
          <a:stretch/>
        </p:blipFill>
        <p:spPr>
          <a:xfrm>
            <a:off x="577050" y="1361612"/>
            <a:ext cx="7574922" cy="4134775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29368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E736558A-C01C-4F06-B964-BFE2B3553FE7}"/>
              </a:ext>
            </a:extLst>
          </p:cNvPr>
          <p:cNvSpPr/>
          <p:nvPr/>
        </p:nvSpPr>
        <p:spPr>
          <a:xfrm>
            <a:off x="8604985" y="0"/>
            <a:ext cx="3587016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8726981" y="532902"/>
            <a:ext cx="3475493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sz="4000" b="1" spc="300" dirty="0">
                <a:latin typeface="Algerian" panose="04020705040A02060702" pitchFamily="82" charset="0"/>
                <a:ea typeface="Questrial"/>
                <a:cs typeface="Questrial"/>
              </a:rPr>
              <a:t>Upload- medical reports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128EEB-727E-4302-AA20-55383DE71DA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EDE908-7030-4674-BEDD-AA9125F994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79"/>
          <a:stretch/>
        </p:blipFill>
        <p:spPr>
          <a:xfrm>
            <a:off x="372864" y="1023707"/>
            <a:ext cx="7838981" cy="481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829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016F9AF-F25A-47DC-AB12-42116CC4A529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CF6DAA-C1CE-40ED-A897-8B172354E3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37788" y="2999913"/>
            <a:ext cx="1855834" cy="4708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sz="30000" spc="600" dirty="0">
                <a:solidFill>
                  <a:schemeClr val="bg1">
                    <a:lumMod val="85000"/>
                  </a:schemeClr>
                </a:solidFill>
                <a:latin typeface="Bebas Neue Regular" panose="00000500000000000000" pitchFamily="50" charset="0"/>
                <a:ea typeface="Questrial"/>
                <a:cs typeface="Questrial"/>
              </a:rPr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F7CF9B-0AAE-4B65-B2DE-DBFE3D0232F9}"/>
              </a:ext>
            </a:extLst>
          </p:cNvPr>
          <p:cNvSpPr txBox="1"/>
          <p:nvPr/>
        </p:nvSpPr>
        <p:spPr>
          <a:xfrm>
            <a:off x="1173206" y="4520244"/>
            <a:ext cx="340246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Lato" panose="020F0502020204030203" pitchFamily="34" charset="0"/>
              </a:rPr>
              <a:t>Ability to view COVID data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Lato" panose="020F0502020204030203" pitchFamily="34" charset="0"/>
              </a:rPr>
              <a:t>Real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BDE0F6-B880-45AD-A4C4-D92CE15758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6077" y="960045"/>
            <a:ext cx="3203421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sz="4000" b="1" spc="300" dirty="0">
                <a:latin typeface="Bebas Neue Regular" panose="00000500000000000000" pitchFamily="50" charset="0"/>
                <a:ea typeface="Questrial"/>
                <a:cs typeface="Questrial"/>
              </a:rPr>
              <a:t>COVID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CABCEC-70E5-4587-A9C1-AE8450EDE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01" y="960045"/>
            <a:ext cx="7657377" cy="4744768"/>
          </a:xfrm>
          <a:prstGeom prst="rect">
            <a:avLst/>
          </a:prstGeom>
          <a:ln>
            <a:solidFill>
              <a:schemeClr val="tx1"/>
            </a:solidFill>
            <a:prstDash val="solid"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66A48B2-1581-44D3-AA18-B1098EC3491F}"/>
              </a:ext>
            </a:extLst>
          </p:cNvPr>
          <p:cNvSpPr/>
          <p:nvPr/>
        </p:nvSpPr>
        <p:spPr>
          <a:xfrm>
            <a:off x="8261916" y="0"/>
            <a:ext cx="4060156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C1FFE7-F3C5-4E02-A9B7-8A4D6A1E4D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9106" y="544934"/>
            <a:ext cx="3244625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id-ID"/>
            </a:defPPr>
            <a:lvl1pPr>
              <a:defRPr sz="4000" b="1" spc="300">
                <a:latin typeface="Algerian" panose="04020705040A02060702" pitchFamily="82" charset="0"/>
                <a:ea typeface="Questrial"/>
                <a:cs typeface="Questrial"/>
              </a:defRPr>
            </a:lvl1pPr>
            <a:lvl2pPr marL="742950" indent="-285750">
              <a:defRPr>
                <a:latin typeface="Calibri" panose="020F0502020204030204" pitchFamily="34" charset="0"/>
              </a:defRPr>
            </a:lvl2pPr>
            <a:lvl3pPr marL="1143000" indent="-228600">
              <a:defRPr>
                <a:latin typeface="Calibri" panose="020F0502020204030204" pitchFamily="34" charset="0"/>
              </a:defRPr>
            </a:lvl3pPr>
            <a:lvl4pPr marL="1600200" indent="-228600">
              <a:defRPr>
                <a:latin typeface="Calibri" panose="020F0502020204030204" pitchFamily="34" charset="0"/>
              </a:defRPr>
            </a:lvl4pPr>
            <a:lvl5pPr marL="2057400" indent="-228600">
              <a:defRPr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9pPr>
          </a:lstStyle>
          <a:p>
            <a:r>
              <a:rPr lang="en-US" dirty="0"/>
              <a:t>COVID-19 DATA</a:t>
            </a:r>
          </a:p>
        </p:txBody>
      </p:sp>
    </p:spTree>
    <p:extLst>
      <p:ext uri="{BB962C8B-B14F-4D97-AF65-F5344CB8AC3E}">
        <p14:creationId xmlns:p14="http://schemas.microsoft.com/office/powerpoint/2010/main" val="642335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016F9AF-F25A-47DC-AB12-42116CC4A529}"/>
              </a:ext>
            </a:extLst>
          </p:cNvPr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CF6DAA-C1CE-40ED-A897-8B172354E3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37788" y="2999913"/>
            <a:ext cx="1855834" cy="47089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sz="30000" spc="600" dirty="0">
                <a:solidFill>
                  <a:schemeClr val="bg1">
                    <a:lumMod val="85000"/>
                  </a:schemeClr>
                </a:solidFill>
                <a:latin typeface="Bebas Neue Regular" panose="00000500000000000000" pitchFamily="50" charset="0"/>
                <a:ea typeface="Questrial"/>
                <a:cs typeface="Questrial"/>
              </a:rPr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F7CF9B-0AAE-4B65-B2DE-DBFE3D0232F9}"/>
              </a:ext>
            </a:extLst>
          </p:cNvPr>
          <p:cNvSpPr txBox="1"/>
          <p:nvPr/>
        </p:nvSpPr>
        <p:spPr>
          <a:xfrm>
            <a:off x="1173206" y="4520244"/>
            <a:ext cx="340246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Lato" panose="020F0502020204030203" pitchFamily="34" charset="0"/>
              </a:rPr>
              <a:t>Ability to view COVID data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50" dirty="0">
                <a:latin typeface="Lato" panose="020F0502020204030203" pitchFamily="34" charset="0"/>
              </a:rPr>
              <a:t>Real time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BDE0F6-B880-45AD-A4C4-D92CE15758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36077" y="960045"/>
            <a:ext cx="3203421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sz="4000" b="1" spc="300" dirty="0">
                <a:latin typeface="Bebas Neue Regular" panose="00000500000000000000" pitchFamily="50" charset="0"/>
                <a:ea typeface="Questrial"/>
                <a:cs typeface="Questrial"/>
              </a:rPr>
              <a:t>COVID DATA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6A48B2-1581-44D3-AA18-B1098EC3491F}"/>
              </a:ext>
            </a:extLst>
          </p:cNvPr>
          <p:cNvSpPr/>
          <p:nvPr/>
        </p:nvSpPr>
        <p:spPr>
          <a:xfrm>
            <a:off x="8101455" y="0"/>
            <a:ext cx="4060156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3C1FFE7-F3C5-4E02-A9B7-8A4D6A1E4D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9106" y="544934"/>
            <a:ext cx="3532473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defPPr>
              <a:defRPr lang="id-ID"/>
            </a:defPPr>
            <a:lvl1pPr>
              <a:defRPr sz="4000" b="1" spc="300">
                <a:latin typeface="Algerian" panose="04020705040A02060702" pitchFamily="82" charset="0"/>
                <a:ea typeface="Questrial"/>
                <a:cs typeface="Questrial"/>
              </a:defRPr>
            </a:lvl1pPr>
            <a:lvl2pPr marL="742950" indent="-285750">
              <a:defRPr>
                <a:latin typeface="Calibri" panose="020F0502020204030204" pitchFamily="34" charset="0"/>
              </a:defRPr>
            </a:lvl2pPr>
            <a:lvl3pPr marL="1143000" indent="-228600">
              <a:defRPr>
                <a:latin typeface="Calibri" panose="020F0502020204030204" pitchFamily="34" charset="0"/>
              </a:defRPr>
            </a:lvl3pPr>
            <a:lvl4pPr marL="1600200" indent="-228600">
              <a:defRPr>
                <a:latin typeface="Calibri" panose="020F0502020204030204" pitchFamily="34" charset="0"/>
              </a:defRPr>
            </a:lvl4pPr>
            <a:lvl5pPr marL="2057400" indent="-228600">
              <a:defRPr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latin typeface="Calibri" panose="020F0502020204030204" pitchFamily="34" charset="0"/>
              </a:defRPr>
            </a:lvl9pPr>
          </a:lstStyle>
          <a:p>
            <a:r>
              <a:rPr lang="en-US" dirty="0"/>
              <a:t>CI/CD Pipeline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F6DCCE1-B5AD-4B56-B11B-DA3B82542C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61"/>
          <a:stretch/>
        </p:blipFill>
        <p:spPr>
          <a:xfrm>
            <a:off x="356967" y="1359786"/>
            <a:ext cx="7346109" cy="413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93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F8A1C884-D67E-47DB-96E3-865D6AE603FF}"/>
              </a:ext>
            </a:extLst>
          </p:cNvPr>
          <p:cNvSpPr txBox="1"/>
          <p:nvPr/>
        </p:nvSpPr>
        <p:spPr>
          <a:xfrm>
            <a:off x="1653842" y="408560"/>
            <a:ext cx="9877223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IBM Plex Mono Medium" panose="020B0609050203000203" pitchFamily="49" charset="0"/>
              </a:rPr>
              <a:t>Application build using Angular JS, Python and Mongo DB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IBM Plex Mono Medium" panose="020B0609050203000203" pitchFamily="49" charset="0"/>
              </a:rPr>
              <a:t>Hosted on the Red Hat Cluster on IBM cloud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IBM Plex Mono Medium" panose="020B0609050203000203" pitchFamily="49" charset="0"/>
              </a:rPr>
              <a:t>Application integrated with  API Manager and Watson services hosted on IBM Cloud </a:t>
            </a:r>
          </a:p>
          <a:p>
            <a:pPr marL="342900" indent="-34290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400" dirty="0">
                <a:latin typeface="IBM Plex Mono Medium" panose="020B0609050203000203" pitchFamily="49" charset="0"/>
              </a:rPr>
              <a:t>Continuous Interpretation - Jenkins hosted on Private cloud.</a:t>
            </a:r>
          </a:p>
        </p:txBody>
      </p:sp>
      <p:sp>
        <p:nvSpPr>
          <p:cNvPr id="20" name="TextBox 8">
            <a:extLst>
              <a:ext uri="{FF2B5EF4-FFF2-40B4-BE49-F238E27FC236}">
                <a16:creationId xmlns:a16="http://schemas.microsoft.com/office/drawing/2014/main" id="{9FCA8147-3D3F-43DE-A556-CC45646E54B8}"/>
              </a:ext>
            </a:extLst>
          </p:cNvPr>
          <p:cNvSpPr txBox="1">
            <a:spLocks noChangeArrowheads="1"/>
          </p:cNvSpPr>
          <p:nvPr/>
        </p:nvSpPr>
        <p:spPr bwMode="auto">
          <a:xfrm rot="16200000">
            <a:off x="-1952814" y="2552461"/>
            <a:ext cx="561124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sz="4000" spc="600" dirty="0">
                <a:latin typeface="Bebas Neue Bold" panose="020B0606020202050201" pitchFamily="34" charset="0"/>
                <a:ea typeface="Questrial"/>
                <a:cs typeface="Questrial"/>
              </a:rPr>
              <a:t>Technical Solution Overview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58AA75-9100-47EE-8AEC-256E5C55B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327" y="3371850"/>
            <a:ext cx="9382125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39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tx1"/>
          </a:solidFill>
        </a:ln>
      </a:spPr>
      <a:bodyPr rtlCol="0" anchor="ctr"/>
      <a:lstStyle>
        <a:defPPr algn="ctr">
          <a:defRPr dirty="0"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1103</TotalTime>
  <Words>273</Words>
  <Application>Microsoft Office PowerPoint</Application>
  <PresentationFormat>Widescreen</PresentationFormat>
  <Paragraphs>69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Algerian</vt:lpstr>
      <vt:lpstr>Arial</vt:lpstr>
      <vt:lpstr>Bebas Neue Bold</vt:lpstr>
      <vt:lpstr>Bebas Neue Regular</vt:lpstr>
      <vt:lpstr>Calibri</vt:lpstr>
      <vt:lpstr>Calibri Light</vt:lpstr>
      <vt:lpstr>IBM Plex Arabic Medium</vt:lpstr>
      <vt:lpstr>IBM Plex Mono Medium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Nitin.Kumar@oncor.com</dc:creator>
  <cp:lastModifiedBy>Nitin Kumar</cp:lastModifiedBy>
  <cp:revision>142</cp:revision>
  <dcterms:created xsi:type="dcterms:W3CDTF">2018-11-18T07:17:06Z</dcterms:created>
  <dcterms:modified xsi:type="dcterms:W3CDTF">2020-07-15T08:19:00Z</dcterms:modified>
</cp:coreProperties>
</file>

<file path=docProps/thumbnail.jpeg>
</file>